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4" r:id="rId2"/>
    <p:sldId id="315" r:id="rId3"/>
    <p:sldId id="403" r:id="rId4"/>
    <p:sldId id="404" r:id="rId5"/>
    <p:sldId id="411" r:id="rId6"/>
    <p:sldId id="377" r:id="rId7"/>
    <p:sldId id="380" r:id="rId8"/>
    <p:sldId id="382" r:id="rId9"/>
    <p:sldId id="406" r:id="rId10"/>
    <p:sldId id="385" r:id="rId11"/>
    <p:sldId id="390" r:id="rId12"/>
    <p:sldId id="391" r:id="rId13"/>
    <p:sldId id="392" r:id="rId14"/>
    <p:sldId id="393" r:id="rId15"/>
    <p:sldId id="394" r:id="rId16"/>
    <p:sldId id="395" r:id="rId17"/>
    <p:sldId id="407" r:id="rId18"/>
    <p:sldId id="396" r:id="rId19"/>
    <p:sldId id="408" r:id="rId20"/>
    <p:sldId id="409" r:id="rId21"/>
    <p:sldId id="410" r:id="rId22"/>
    <p:sldId id="398" r:id="rId23"/>
    <p:sldId id="399" r:id="rId24"/>
    <p:sldId id="400" r:id="rId25"/>
    <p:sldId id="401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EAEAEA"/>
    <a:srgbClr val="969696"/>
    <a:srgbClr val="009900"/>
    <a:srgbClr val="00FF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0" autoAdjust="0"/>
    <p:restoredTop sz="96768" autoAdjust="0"/>
  </p:normalViewPr>
  <p:slideViewPr>
    <p:cSldViewPr>
      <p:cViewPr>
        <p:scale>
          <a:sx n="100" d="100"/>
          <a:sy n="100" d="100"/>
        </p:scale>
        <p:origin x="-946" y="37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1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</a:lstStyle>
          <a:p>
            <a:fld id="{9866BF64-2AF1-46A3-AD76-24A17F1D6BD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556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E45FEE1-1D7F-4FEC-B5E5-665894E38308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24246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B58A5025-33F7-4196-98AE-14CC2A26B5A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EC735B11-A967-4498-8911-96664F931FC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539CF24F-94CE-4A91-BF98-6BE10CE7B5C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17111E0E-38BD-4ECB-B07D-C2333BDD91B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D6180534-02D2-4899-8269-D65F2D3D72C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7E95896F-FA1F-4B65-8BB2-16E2F7BA33C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E94BE152-AA63-4E34-9759-9C7588C59A4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3929CA2D-9BE1-4FBD-BCAD-5A43C7AB2D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20-</a:t>
            </a:r>
            <a:fld id="{FAE25A69-83B9-4F4A-9FBC-664A6631D01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4466F991-BDAF-4788-8B5E-9F28A731AA9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22-</a:t>
            </a:r>
            <a:fld id="{CE00E098-EB2E-4DF1-86B3-FE6ACB01124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468313" y="6092825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8" descr="image0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37288"/>
            <a:ext cx="26289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lip_image0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237288"/>
            <a:ext cx="20875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22458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b="1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/>
              <a:t>22-</a:t>
            </a:r>
            <a:fld id="{FB7B9A72-ADF1-4544-BF9B-59F1CF4932E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6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8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30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2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emf"/><Relationship Id="rId11" Type="http://schemas.openxmlformats.org/officeDocument/2006/relationships/image" Target="../media/image61.emf"/><Relationship Id="rId5" Type="http://schemas.openxmlformats.org/officeDocument/2006/relationships/oleObject" Target="../embeddings/oleObject15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58.emf"/><Relationship Id="rId9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8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8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9" name="Object 5"/>
          <p:cNvGraphicFramePr>
            <a:graphicFrameLocks noChangeAspect="1"/>
          </p:cNvGraphicFramePr>
          <p:nvPr/>
        </p:nvGraphicFramePr>
        <p:xfrm>
          <a:off x="1039813" y="1179513"/>
          <a:ext cx="5548312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r:id="rId3" imgW="4686300" imgH="1117600" progId="Word.Document.8">
                  <p:embed/>
                </p:oleObj>
              </mc:Choice>
              <mc:Fallback>
                <p:oleObj r:id="rId3" imgW="4686300" imgH="11176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179513"/>
                        <a:ext cx="5548312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314575" y="2708275"/>
          <a:ext cx="5786438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r:id="rId5" imgW="4635500" imgH="1333500" progId="Word.Document.8">
                  <p:embed/>
                </p:oleObj>
              </mc:Choice>
              <mc:Fallback>
                <p:oleObj r:id="rId5" imgW="4635500" imgH="13335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2708275"/>
                        <a:ext cx="5786438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1C66D450-38B8-43D0-B261-F22B78F220F4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93700" y="268288"/>
          <a:ext cx="8308975" cy="282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7" r:id="rId3" imgW="7137400" imgH="2425700" progId="Word.Document.8">
                  <p:embed/>
                </p:oleObj>
              </mc:Choice>
              <mc:Fallback>
                <p:oleObj r:id="rId3" imgW="7137400" imgH="24257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268288"/>
                        <a:ext cx="8308975" cy="282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393700" y="3176588"/>
          <a:ext cx="8308975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r:id="rId5" imgW="7137400" imgH="1295400" progId="Word.Document.8">
                  <p:embed/>
                </p:oleObj>
              </mc:Choice>
              <mc:Fallback>
                <p:oleObj r:id="rId5" imgW="7137400" imgH="12954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176588"/>
                        <a:ext cx="8308975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315913" y="3805238"/>
          <a:ext cx="8307387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9" r:id="rId7" imgW="7137400" imgH="1422400" progId="Word.Document.8">
                  <p:embed/>
                </p:oleObj>
              </mc:Choice>
              <mc:Fallback>
                <p:oleObj r:id="rId7" imgW="7137400" imgH="14224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3805238"/>
                        <a:ext cx="8307387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93700" y="5281613"/>
          <a:ext cx="830897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0" r:id="rId9" imgW="7137400" imgH="800100" progId="Word.Document.8">
                  <p:embed/>
                </p:oleObj>
              </mc:Choice>
              <mc:Fallback>
                <p:oleObj r:id="rId9" imgW="7137400" imgH="8001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5281613"/>
                        <a:ext cx="8308975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灯片编号占位符 7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848DBB83-19F8-467E-822C-76C9E32B279D}" type="slidenum">
              <a:rPr lang="en-US" altLang="zh-CN"/>
              <a:t>10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73075" y="268288"/>
          <a:ext cx="8166100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7" r:id="rId3" imgW="7277100" imgH="1714500" progId="Word.Document.8">
                  <p:embed/>
                </p:oleObj>
              </mc:Choice>
              <mc:Fallback>
                <p:oleObj r:id="rId3" imgW="7277100" imgH="1714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68288"/>
                        <a:ext cx="8166100" cy="192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88950" y="2073275"/>
          <a:ext cx="816610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8" r:id="rId5" imgW="7277100" imgH="1206500" progId="Word.Document.8">
                  <p:embed/>
                </p:oleObj>
              </mc:Choice>
              <mc:Fallback>
                <p:oleObj r:id="rId5" imgW="7277100" imgH="12065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2073275"/>
                        <a:ext cx="816610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73075" y="3284538"/>
          <a:ext cx="8166100" cy="29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9" r:id="rId7" imgW="7277100" imgH="2654300" progId="Word.Document.8">
                  <p:embed/>
                </p:oleObj>
              </mc:Choice>
              <mc:Fallback>
                <p:oleObj r:id="rId7" imgW="7277100" imgH="26543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284538"/>
                        <a:ext cx="8166100" cy="291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70BB60D0-A76F-4891-9B82-795149B35AC5}" type="slidenum">
              <a:rPr lang="en-US" altLang="zh-CN"/>
              <a:t>11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73075" y="552450"/>
          <a:ext cx="8324850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1" r:id="rId3" imgW="7073900" imgH="1333500" progId="Word.Document.8">
                  <p:embed/>
                </p:oleObj>
              </mc:Choice>
              <mc:Fallback>
                <p:oleObj r:id="rId3" imgW="7073900" imgH="1333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552450"/>
                        <a:ext cx="8324850" cy="156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73075" y="1944688"/>
          <a:ext cx="83248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2" r:id="rId5" imgW="7073900" imgH="1028700" progId="Word.Document.8">
                  <p:embed/>
                </p:oleObj>
              </mc:Choice>
              <mc:Fallback>
                <p:oleObj r:id="rId5" imgW="7073900" imgH="10287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944688"/>
                        <a:ext cx="832485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73075" y="2908300"/>
          <a:ext cx="832485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3" r:id="rId7" imgW="7073900" imgH="2159000" progId="Word.Document.8">
                  <p:embed/>
                </p:oleObj>
              </mc:Choice>
              <mc:Fallback>
                <p:oleObj r:id="rId7" imgW="7073900" imgH="21590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908300"/>
                        <a:ext cx="8324850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A4B234BE-63DC-4AB9-971C-A9F73B8118F0}" type="slidenum">
              <a:rPr lang="en-US" altLang="zh-CN"/>
              <a:t>12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36575" y="331788"/>
          <a:ext cx="803910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0" r:id="rId3" imgW="7061200" imgH="1333500" progId="Word.Document.8">
                  <p:embed/>
                </p:oleObj>
              </mc:Choice>
              <mc:Fallback>
                <p:oleObj r:id="rId3" imgW="7061200" imgH="1333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331788"/>
                        <a:ext cx="8039100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536575" y="1644650"/>
          <a:ext cx="80391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1" r:id="rId5" imgW="7061200" imgH="1320800" progId="Word.Document.8">
                  <p:embed/>
                </p:oleObj>
              </mc:Choice>
              <mc:Fallback>
                <p:oleObj r:id="rId5" imgW="7061200" imgH="13208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644650"/>
                        <a:ext cx="80391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536575" y="2932113"/>
          <a:ext cx="8039100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2" r:id="rId7" imgW="7061200" imgH="1358900" progId="Word.Document.8">
                  <p:embed/>
                </p:oleObj>
              </mc:Choice>
              <mc:Fallback>
                <p:oleObj r:id="rId7" imgW="7061200" imgH="13589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2932113"/>
                        <a:ext cx="8039100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5" name="Picture 7" descr="C:\Users\Ningrj\AppData\Roaming\Tencent\Users\767623779\QQ\WinTemp\RichOle\U~I8X3P~$(JJ31@~8JVB)9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557338"/>
            <a:ext cx="1906587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536575" y="4557713"/>
          <a:ext cx="80391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3" r:id="rId10" imgW="7061200" imgH="1422400" progId="Word.Document.8">
                  <p:embed/>
                </p:oleObj>
              </mc:Choice>
              <mc:Fallback>
                <p:oleObj r:id="rId10" imgW="7061200" imgH="14224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557713"/>
                        <a:ext cx="8039100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灯片编号占位符 8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074F95F7-E0E5-4D2B-95C2-E359045C4C83}" type="slidenum">
              <a:rPr lang="en-US" altLang="zh-CN"/>
              <a:t>13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36575" y="331788"/>
          <a:ext cx="7993063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5" r:id="rId3" imgW="6946900" imgH="3111500" progId="Word.Document.8">
                  <p:embed/>
                </p:oleObj>
              </mc:Choice>
              <mc:Fallback>
                <p:oleObj r:id="rId3" imgW="6946900" imgH="3111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331788"/>
                        <a:ext cx="7993063" cy="356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73075" y="3571875"/>
          <a:ext cx="8408988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" r:id="rId5" imgW="7175500" imgH="2146300" progId="Word.Document.8">
                  <p:embed/>
                </p:oleObj>
              </mc:Choice>
              <mc:Fallback>
                <p:oleObj r:id="rId5" imgW="7175500" imgH="21463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571875"/>
                        <a:ext cx="8408988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B399AF52-9240-4C69-B5A7-90BA1FF1570B}" type="slidenum">
              <a:rPr lang="en-US" altLang="zh-CN"/>
              <a:t>14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6" name="Object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12750"/>
            <a:ext cx="8293100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73075" y="2170113"/>
          <a:ext cx="82931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" r:id="rId4" imgW="7200900" imgH="1231900" progId="Word.Document.8">
                  <p:embed/>
                </p:oleObj>
              </mc:Choice>
              <mc:Fallback>
                <p:oleObj r:id="rId4" imgW="7200900" imgH="12319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170113"/>
                        <a:ext cx="8293100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73075" y="3446463"/>
          <a:ext cx="8293100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1" r:id="rId6" imgW="7200900" imgH="2425700" progId="Word.Document.8">
                  <p:embed/>
                </p:oleObj>
              </mc:Choice>
              <mc:Fallback>
                <p:oleObj r:id="rId6" imgW="7200900" imgH="24257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446463"/>
                        <a:ext cx="8293100" cy="279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C5453FC0-AD53-46D4-A81F-56D4B49E6ED6}" type="slidenum">
              <a:rPr lang="en-US" altLang="zh-CN"/>
              <a:t>15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39750" y="404813"/>
          <a:ext cx="57689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8" r:id="rId3" imgW="4622800" imgH="736600" progId="Word.Document.8">
                  <p:embed/>
                </p:oleObj>
              </mc:Choice>
              <mc:Fallback>
                <p:oleObj r:id="rId3" imgW="4622800" imgH="7366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4813"/>
                        <a:ext cx="57689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B25D0593-4599-4AD7-8AA5-0571C272D703}" type="slidenum">
              <a:rPr lang="en-US" altLang="zh-CN"/>
              <a:t>16</a:t>
            </a:fld>
            <a:endParaRPr lang="en-US" altLang="zh-CN"/>
          </a:p>
        </p:txBody>
      </p:sp>
      <p:pic>
        <p:nvPicPr>
          <p:cNvPr id="25711" name="Picture 1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87"/>
          <a:stretch>
            <a:fillRect/>
          </a:stretch>
        </p:blipFill>
        <p:spPr bwMode="auto">
          <a:xfrm>
            <a:off x="467544" y="1124745"/>
            <a:ext cx="4391025" cy="73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2" name="Picture 1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21710" r="27098" b="60851"/>
          <a:stretch>
            <a:fillRect/>
          </a:stretch>
        </p:blipFill>
        <p:spPr bwMode="auto">
          <a:xfrm>
            <a:off x="1451248" y="1988840"/>
            <a:ext cx="221742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3" name="Picture 1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7" t="39836" r="21276" b="43379"/>
          <a:stretch>
            <a:fillRect/>
          </a:stretch>
        </p:blipFill>
        <p:spPr bwMode="auto">
          <a:xfrm>
            <a:off x="1451248" y="2708920"/>
            <a:ext cx="2148841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4" name="Picture 1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55014" r="8351"/>
          <a:stretch>
            <a:fillRect/>
          </a:stretch>
        </p:blipFill>
        <p:spPr bwMode="auto">
          <a:xfrm>
            <a:off x="879747" y="3295660"/>
            <a:ext cx="3291841" cy="157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5" name="Picture 11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5" r="25758" b="73766"/>
          <a:stretch>
            <a:fillRect/>
          </a:stretch>
        </p:blipFill>
        <p:spPr bwMode="auto">
          <a:xfrm>
            <a:off x="5940152" y="1070625"/>
            <a:ext cx="2331720" cy="76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6" name="Picture 11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4" b="37383"/>
          <a:stretch>
            <a:fillRect/>
          </a:stretch>
        </p:blipFill>
        <p:spPr bwMode="auto">
          <a:xfrm>
            <a:off x="4644008" y="2276109"/>
            <a:ext cx="4395787" cy="109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17" name="Picture 11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0917"/>
          <a:stretch>
            <a:fillRect/>
          </a:stretch>
        </p:blipFill>
        <p:spPr bwMode="auto">
          <a:xfrm>
            <a:off x="4858569" y="3533070"/>
            <a:ext cx="3915896" cy="10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79"/>
          <a:stretch>
            <a:fillRect/>
          </a:stretch>
        </p:blipFill>
        <p:spPr bwMode="auto">
          <a:xfrm>
            <a:off x="1547664" y="980729"/>
            <a:ext cx="5762625" cy="19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63206" r="25669"/>
          <a:stretch>
            <a:fillRect/>
          </a:stretch>
        </p:blipFill>
        <p:spPr bwMode="auto">
          <a:xfrm>
            <a:off x="2409675" y="3068960"/>
            <a:ext cx="4038601" cy="11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DD288E9F-F93E-4AB4-8C00-5ED4CB367E77}" type="slidenum">
              <a:rPr lang="en-US" altLang="zh-CN"/>
              <a:t>18</a:t>
            </a:fld>
            <a:endParaRPr lang="en-US" altLang="zh-CN"/>
          </a:p>
        </p:txBody>
      </p:sp>
      <p:pic>
        <p:nvPicPr>
          <p:cNvPr id="26702" name="Picture 7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74" b="89492"/>
          <a:stretch>
            <a:fillRect/>
          </a:stretch>
        </p:blipFill>
        <p:spPr bwMode="auto">
          <a:xfrm>
            <a:off x="827584" y="692697"/>
            <a:ext cx="3561536" cy="38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3" name="Picture 7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337" r="22552" b="77352"/>
          <a:stretch>
            <a:fillRect/>
          </a:stretch>
        </p:blipFill>
        <p:spPr bwMode="auto">
          <a:xfrm>
            <a:off x="827584" y="1196752"/>
            <a:ext cx="4396741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4" name="Picture 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23882" r="57625" b="47872"/>
          <a:stretch>
            <a:fillRect/>
          </a:stretch>
        </p:blipFill>
        <p:spPr bwMode="auto">
          <a:xfrm>
            <a:off x="971600" y="1772817"/>
            <a:ext cx="2560321" cy="104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5" name="Picture 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1645" r="51120" b="29815"/>
          <a:stretch>
            <a:fillRect/>
          </a:stretch>
        </p:blipFill>
        <p:spPr bwMode="auto">
          <a:xfrm>
            <a:off x="971600" y="2924944"/>
            <a:ext cx="2247468" cy="68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6" name="Picture 8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71183" r="25953" b="14409"/>
          <a:stretch>
            <a:fillRect/>
          </a:stretch>
        </p:blipFill>
        <p:spPr bwMode="auto">
          <a:xfrm>
            <a:off x="971600" y="3789040"/>
            <a:ext cx="3882341" cy="53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7" name="Picture 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t="86401" r="59085"/>
          <a:stretch>
            <a:fillRect/>
          </a:stretch>
        </p:blipFill>
        <p:spPr bwMode="auto">
          <a:xfrm>
            <a:off x="971600" y="4401199"/>
            <a:ext cx="2465452" cy="50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8" name="Picture 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8" y="5085184"/>
            <a:ext cx="3457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09" name="Picture 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95475"/>
            <a:ext cx="16668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10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95475"/>
            <a:ext cx="16764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12" name="Picture 8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77286"/>
            <a:ext cx="17335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8" y="476672"/>
            <a:ext cx="67246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45" y="4365104"/>
            <a:ext cx="49815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77863" y="331788"/>
          <a:ext cx="57705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r:id="rId5" imgW="4622800" imgH="596900" progId="Word.Document.8">
                  <p:embed/>
                </p:oleObj>
              </mc:Choice>
              <mc:Fallback>
                <p:oleObj r:id="rId5" imgW="4622800" imgH="5969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331788"/>
                        <a:ext cx="57705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80503BB1-1843-4041-AE20-53CC0BBB2809}" type="slidenum">
              <a:rPr lang="en-US" altLang="zh-CN"/>
              <a:t>2</a:t>
            </a:fld>
            <a:endParaRPr lang="en-US" altLang="zh-CN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8" t="13553" r="4334" b="14194"/>
          <a:stretch>
            <a:fillRect/>
          </a:stretch>
        </p:blipFill>
        <p:spPr bwMode="auto">
          <a:xfrm>
            <a:off x="683568" y="3471788"/>
            <a:ext cx="1460500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MyVideo_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30073" r="32045"/>
          <a:stretch>
            <a:fillRect/>
          </a:stretch>
        </p:blipFill>
        <p:spPr>
          <a:xfrm>
            <a:off x="6732240" y="2681486"/>
            <a:ext cx="2032000" cy="3291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120676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rgbClr val="0033CC"/>
                </a:solidFill>
              </a:rPr>
              <a:t>问题提出：</a:t>
            </a:r>
            <a:endParaRPr lang="en-US" altLang="zh-CN" sz="2800" b="1" dirty="0" smtClean="0">
              <a:solidFill>
                <a:srgbClr val="0033CC"/>
              </a:solidFill>
            </a:endParaRPr>
          </a:p>
          <a:p>
            <a:pPr algn="just"/>
            <a:r>
              <a:rPr lang="zh-CN" altLang="en-US" sz="2800" dirty="0" smtClean="0"/>
              <a:t>      </a:t>
            </a:r>
            <a:r>
              <a:rPr lang="zh-CN" altLang="en-US" sz="2000" dirty="0" smtClean="0"/>
              <a:t>一块长方形的金属板，受热产生如图温度分布。设一个小虫在板中逃生至某处，问该虫应该沿着什么方向爬行，才能最快到达两款的地点？</a:t>
            </a:r>
            <a:endParaRPr lang="en-US" altLang="zh-CN" sz="2000" dirty="0" smtClean="0"/>
          </a:p>
          <a:p>
            <a:pPr algn="just"/>
            <a:r>
              <a:rPr lang="zh-CN" altLang="en-US" sz="2800" b="1" dirty="0" smtClean="0">
                <a:solidFill>
                  <a:srgbClr val="0033CC"/>
                </a:solidFill>
              </a:rPr>
              <a:t>解决方法：</a:t>
            </a:r>
            <a:endParaRPr lang="en-US" altLang="zh-CN" sz="2800" b="1" dirty="0">
              <a:solidFill>
                <a:srgbClr val="0033CC"/>
              </a:solidFill>
            </a:endParaRPr>
          </a:p>
          <a:p>
            <a:pPr algn="just"/>
            <a:r>
              <a:rPr lang="zh-CN" altLang="en-US" sz="2000" dirty="0" smtClean="0"/>
              <a:t>        应该沿着由热变冷变化最剧烈的方向爬行。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23155" y="3429000"/>
                <a:ext cx="3690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/>
                  <a:t>z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latin typeface="Cambria Math"/>
                      </a:rPr>
                      <m:t>)∈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𝑈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155" y="3429000"/>
                <a:ext cx="369075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75" t="-10667" r="-1320" b="-2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1259632" y="4399409"/>
            <a:ext cx="155798" cy="613767"/>
          </a:xfrm>
          <a:prstGeom prst="straightConnector1">
            <a:avLst/>
          </a:prstGeom>
          <a:ln w="28575">
            <a:solidFill>
              <a:srgbClr val="0033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8868" y="5013176"/>
                <a:ext cx="569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68" y="5013176"/>
                <a:ext cx="569900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2477" y="4258493"/>
                <a:ext cx="377155" cy="51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77" y="4258493"/>
                <a:ext cx="377155" cy="5162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3508995" y="4551809"/>
            <a:ext cx="155798" cy="613767"/>
          </a:xfrm>
          <a:prstGeom prst="straightConnector1">
            <a:avLst/>
          </a:prstGeom>
          <a:ln w="28575">
            <a:solidFill>
              <a:srgbClr val="0033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78231" y="5165576"/>
                <a:ext cx="569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31" y="5165576"/>
                <a:ext cx="569900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63888" y="4365104"/>
                <a:ext cx="377155" cy="51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365104"/>
                <a:ext cx="377155" cy="5162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2915816" y="5627241"/>
            <a:ext cx="24482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131840" y="4258493"/>
            <a:ext cx="0" cy="1677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9832" y="5517232"/>
                <a:ext cx="485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517232"/>
                <a:ext cx="485518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23272" y="5474841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72" y="5474841"/>
                <a:ext cx="442429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13428" y="4090144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28" y="4090144"/>
                <a:ext cx="446404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9" grpId="0"/>
      <p:bldP spid="10" grpId="0"/>
      <p:bldP spid="14" grpId="0"/>
      <p:bldP spid="15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1530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71" b="58514"/>
          <a:stretch>
            <a:fillRect/>
          </a:stretch>
        </p:blipFill>
        <p:spPr bwMode="auto">
          <a:xfrm>
            <a:off x="1475656" y="692696"/>
            <a:ext cx="4856564" cy="150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6" r="46785"/>
          <a:stretch>
            <a:fillRect/>
          </a:stretch>
        </p:blipFill>
        <p:spPr bwMode="auto">
          <a:xfrm>
            <a:off x="1475656" y="2524070"/>
            <a:ext cx="3385904" cy="212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39812" b="7833"/>
          <a:stretch>
            <a:fillRect/>
          </a:stretch>
        </p:blipFill>
        <p:spPr bwMode="auto">
          <a:xfrm>
            <a:off x="5536272" y="2636103"/>
            <a:ext cx="2832016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053366"/>
              </p:ext>
            </p:extLst>
          </p:nvPr>
        </p:nvGraphicFramePr>
        <p:xfrm>
          <a:off x="755576" y="836712"/>
          <a:ext cx="807243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5" r:id="rId3" imgW="6870700" imgH="2362200" progId="Word.Document.8">
                  <p:embed/>
                </p:oleObj>
              </mc:Choice>
              <mc:Fallback>
                <p:oleObj r:id="rId3" imgW="6870700" imgH="23622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836712"/>
                        <a:ext cx="807243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050683"/>
              </p:ext>
            </p:extLst>
          </p:nvPr>
        </p:nvGraphicFramePr>
        <p:xfrm>
          <a:off x="611560" y="3933056"/>
          <a:ext cx="80724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6" r:id="rId5" imgW="6870700" imgH="800100" progId="Word.Document.8">
                  <p:embed/>
                </p:oleObj>
              </mc:Choice>
              <mc:Fallback>
                <p:oleObj r:id="rId5" imgW="6870700" imgH="8001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933056"/>
                        <a:ext cx="80724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660716AF-7F3F-4D1F-918B-21897A8EC940}" type="slidenum">
              <a:rPr lang="en-US" altLang="zh-CN"/>
              <a:t>22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695108" y="2924944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66236" y="2276872"/>
            <a:ext cx="36004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73075" y="260350"/>
          <a:ext cx="8370888" cy="278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3" r:id="rId3" imgW="7429500" imgH="2476500" progId="Word.Document.8">
                  <p:embed/>
                </p:oleObj>
              </mc:Choice>
              <mc:Fallback>
                <p:oleObj r:id="rId3" imgW="7429500" imgH="2476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60350"/>
                        <a:ext cx="8370888" cy="278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73075" y="2916238"/>
          <a:ext cx="8370888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r:id="rId5" imgW="7429500" imgH="2921000" progId="Word.Document.8">
                  <p:embed/>
                </p:oleObj>
              </mc:Choice>
              <mc:Fallback>
                <p:oleObj r:id="rId5" imgW="7429500" imgH="29210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2916238"/>
                        <a:ext cx="8370888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541211F3-FAC4-4A9F-A67D-DC1D2B1F414A}" type="slidenum">
              <a:rPr lang="en-US" altLang="zh-CN"/>
              <a:t>23</a:t>
            </a:fld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807156" y="5589240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09575" y="241300"/>
          <a:ext cx="840263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1" r:id="rId3" imgW="7378700" imgH="1231900" progId="Word.Document.8">
                  <p:embed/>
                </p:oleObj>
              </mc:Choice>
              <mc:Fallback>
                <p:oleObj r:id="rId3" imgW="7378700" imgH="12319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41300"/>
                        <a:ext cx="840263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393700" y="1466850"/>
          <a:ext cx="840422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2" r:id="rId5" imgW="7378700" imgH="1346200" progId="Word.Document.8">
                  <p:embed/>
                </p:oleObj>
              </mc:Choice>
              <mc:Fallback>
                <p:oleObj r:id="rId5" imgW="7378700" imgH="13462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466850"/>
                        <a:ext cx="8404225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409575" y="2863850"/>
          <a:ext cx="8402638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3" r:id="rId7" imgW="7378700" imgH="2971800" progId="Word.Document.8">
                  <p:embed/>
                </p:oleObj>
              </mc:Choice>
              <mc:Fallback>
                <p:oleObj r:id="rId7" imgW="7378700" imgH="29718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863850"/>
                        <a:ext cx="8402638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8D629819-8895-4D57-9CE6-E9E6D4E0D59F}" type="slidenum">
              <a:rPr lang="en-US" altLang="zh-CN"/>
              <a:t>24</a:t>
            </a:fld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515696" y="1844824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055148" y="4725144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444208" y="1844824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41325" y="409575"/>
          <a:ext cx="8166100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r:id="rId3" imgW="6946900" imgH="2857500" progId="Word.Document.8">
                  <p:embed/>
                </p:oleObj>
              </mc:Choice>
              <mc:Fallback>
                <p:oleObj r:id="rId3" imgW="6946900" imgH="28575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409575"/>
                        <a:ext cx="8166100" cy="335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473075" y="3611563"/>
          <a:ext cx="8072438" cy="255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r:id="rId5" imgW="6946900" imgH="2197100" progId="Word.Document.8">
                  <p:embed/>
                </p:oleObj>
              </mc:Choice>
              <mc:Fallback>
                <p:oleObj r:id="rId5" imgW="6946900" imgH="21971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3611563"/>
                        <a:ext cx="8072438" cy="255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灯片编号占位符 6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967EFAF9-2C7D-4775-924A-A0F9DC4C0741}" type="slidenum">
              <a:rPr lang="en-US" altLang="zh-CN"/>
              <a:t>25</a:t>
            </a:fld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339752" y="4437112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203848" y="5733256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28"/>
          <a:stretch>
            <a:fillRect/>
          </a:stretch>
        </p:blipFill>
        <p:spPr bwMode="auto">
          <a:xfrm>
            <a:off x="1187624" y="404664"/>
            <a:ext cx="5906834" cy="39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5" b="54836"/>
          <a:stretch>
            <a:fillRect/>
          </a:stretch>
        </p:blipFill>
        <p:spPr bwMode="auto">
          <a:xfrm>
            <a:off x="1187624" y="1143000"/>
            <a:ext cx="5906832" cy="141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1187624" y="3134184"/>
            <a:ext cx="5906834" cy="223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4664" y="764253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讨论函数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在一点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沿某一方向的变化率问题。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4" y="764253"/>
                <a:ext cx="784887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243" t="-14474" r="-93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6876" y="1241098"/>
                <a:ext cx="37766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</a:rPr>
                      <m:t>)∈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  <a:ea typeface="Cambria Math"/>
                      </a:rPr>
                      <m:t>𝑈</m:t>
                    </m:r>
                    <m:r>
                      <a:rPr lang="en-US" altLang="zh-CN" sz="2400" b="0" i="1" smtClean="0">
                        <a:solidFill>
                          <a:srgbClr val="0033CC"/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33CC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033CC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CN" alt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876" y="1241098"/>
                <a:ext cx="3776675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10667" r="-161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1639230" y="1412776"/>
            <a:ext cx="362163" cy="1075433"/>
          </a:xfrm>
          <a:prstGeom prst="straightConnector1">
            <a:avLst/>
          </a:prstGeom>
          <a:ln w="28575">
            <a:solidFill>
              <a:srgbClr val="0033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59632" y="2178100"/>
                <a:ext cx="296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178100"/>
                <a:ext cx="296110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62597" y="1124744"/>
                <a:ext cx="377155" cy="51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597" y="1124744"/>
                <a:ext cx="377155" cy="5162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1046051" y="2949873"/>
            <a:ext cx="24482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262075" y="1581125"/>
            <a:ext cx="0" cy="1677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9872" y="2683074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683074"/>
                <a:ext cx="4424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5236" y="14127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36" y="1412776"/>
                <a:ext cx="446404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33900" y="1790874"/>
                <a:ext cx="2196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solidFill>
                      <a:srgbClr val="0033CC"/>
                    </a:solidFill>
                  </a:rPr>
                  <a:t>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33CC"/>
                    </a:solidFill>
                  </a:rPr>
                  <a:t>引射线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33CC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altLang="zh-CN" sz="2000" b="1" dirty="0" smtClean="0">
                    <a:solidFill>
                      <a:srgbClr val="0033CC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1790874"/>
                <a:ext cx="2196244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3056" t="-10769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1508466" y="2488208"/>
            <a:ext cx="1760091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607759" y="2175590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759" y="2175590"/>
                <a:ext cx="39363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27984" y="2217976"/>
                <a:ext cx="35283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solidFill>
                      <a:srgbClr val="0033CC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solidFill>
                      <a:srgbClr val="0033CC"/>
                    </a:solidFill>
                  </a:rPr>
                  <a:t>轴正向到射线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zh-CN" altLang="en-US" sz="2000" b="1" dirty="0">
                    <a:solidFill>
                      <a:srgbClr val="0033CC"/>
                    </a:solidFill>
                  </a:rPr>
                  <a:t>的转交为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0033CC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33CC"/>
                    </a:solidFill>
                  </a:rPr>
                  <a:t>，并设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33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33CC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zh-CN" altLang="en-US" sz="2000" b="1" dirty="0">
                    <a:solidFill>
                      <a:srgbClr val="0033CC"/>
                    </a:solidFill>
                  </a:rPr>
                  <a:t>上的一个动点</a:t>
                </a:r>
                <a:r>
                  <a:rPr lang="en-US" altLang="zh-CN" sz="2000" b="1" dirty="0">
                    <a:solidFill>
                      <a:srgbClr val="0033CC"/>
                    </a:solidFill>
                  </a:rPr>
                  <a:t>.</a:t>
                </a:r>
                <a:endParaRPr lang="zh-CN" altLang="en-US" sz="20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217976"/>
                <a:ext cx="3528392" cy="707886"/>
              </a:xfrm>
              <a:prstGeom prst="rect">
                <a:avLst/>
              </a:prstGeom>
              <a:blipFill rotWithShape="1">
                <a:blip r:embed="rId10"/>
                <a:stretch>
                  <a:fillRect l="-1727" t="-6034" r="-9154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27609" y="1502068"/>
                <a:ext cx="333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609" y="1502068"/>
                <a:ext cx="333435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4" name="椭圆 23"/>
          <p:cNvSpPr/>
          <p:nvPr/>
        </p:nvSpPr>
        <p:spPr>
          <a:xfrm>
            <a:off x="1882731" y="1674044"/>
            <a:ext cx="41563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905591" y="1696904"/>
            <a:ext cx="20781" cy="91324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35696" y="1962076"/>
                <a:ext cx="52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∆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962076"/>
                <a:ext cx="52046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47664" y="2394124"/>
                <a:ext cx="517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∆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394124"/>
                <a:ext cx="517065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644008" y="3046894"/>
                <a:ext cx="2987677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zh-CN" altLang="en-US" b="0" i="1" smtClean="0">
                          <a:latin typeface="Cambria Math"/>
                        </a:rPr>
                        <m:t>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046894"/>
                <a:ext cx="2987677" cy="427746"/>
              </a:xfrm>
              <a:prstGeom prst="rect">
                <a:avLst/>
              </a:prstGeom>
              <a:blipFill rotWithShape="1">
                <a:blip r:embed="rId1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1" t="22858" r="3655" b="62108"/>
          <a:stretch>
            <a:fillRect/>
          </a:stretch>
        </p:blipFill>
        <p:spPr bwMode="auto">
          <a:xfrm>
            <a:off x="4499992" y="3596083"/>
            <a:ext cx="3937640" cy="67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3" y="3429000"/>
            <a:ext cx="14636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3" grpId="0"/>
      <p:bldP spid="14" grpId="0"/>
      <p:bldP spid="15" grpId="0"/>
      <p:bldP spid="16" grpId="0"/>
      <p:bldP spid="24" grpId="0" animBg="1"/>
      <p:bldP spid="28" grpId="0"/>
      <p:bldP spid="33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9"/>
          <a:stretch>
            <a:fillRect/>
          </a:stretch>
        </p:blipFill>
        <p:spPr bwMode="auto">
          <a:xfrm>
            <a:off x="971600" y="332657"/>
            <a:ext cx="6561137" cy="299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68967" r="15263" b="15516"/>
          <a:stretch>
            <a:fillRect/>
          </a:stretch>
        </p:blipFill>
        <p:spPr bwMode="auto">
          <a:xfrm>
            <a:off x="2212835" y="3429000"/>
            <a:ext cx="4602481" cy="698817"/>
          </a:xfrm>
          <a:prstGeom prst="rect">
            <a:avLst/>
          </a:prstGeom>
          <a:noFill/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灯片编号占位符 1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FBCCDC11-5EF0-49C5-84EB-A8535DE002E1}" type="slidenum">
              <a:rPr lang="en-US" altLang="zh-CN"/>
              <a:t>6</a:t>
            </a:fld>
            <a:endParaRPr lang="en-US" altLang="zh-CN"/>
          </a:p>
        </p:txBody>
      </p:sp>
      <p:pic>
        <p:nvPicPr>
          <p:cNvPr id="1126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5917" r="2956"/>
          <a:stretch>
            <a:fillRect/>
          </a:stretch>
        </p:blipFill>
        <p:spPr bwMode="auto">
          <a:xfrm>
            <a:off x="971550" y="188913"/>
            <a:ext cx="684053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941888"/>
            <a:ext cx="597535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1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19487EA3-5B7D-41DF-9BD5-EF528125E778}" type="slidenum">
              <a:rPr lang="en-US" altLang="zh-CN"/>
              <a:t>7</a:t>
            </a:fld>
            <a:endParaRPr lang="en-US" altLang="zh-CN"/>
          </a:p>
        </p:txBody>
      </p:sp>
      <p:pic>
        <p:nvPicPr>
          <p:cNvPr id="242691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5527" r="3857"/>
          <a:stretch>
            <a:fillRect/>
          </a:stretch>
        </p:blipFill>
        <p:spPr bwMode="auto">
          <a:xfrm>
            <a:off x="611560" y="453501"/>
            <a:ext cx="4358640" cy="272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>
                <a:spLocks noChangeArrowheads="1"/>
              </p:cNvSpPr>
              <p:nvPr/>
            </p:nvSpPr>
            <p:spPr bwMode="auto">
              <a:xfrm>
                <a:off x="5508104" y="980728"/>
                <a:ext cx="3042431" cy="753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曲面上某一点处沿着射线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0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2000" b="1" dirty="0" smtClean="0">
                    <a:solidFill>
                      <a:srgbClr val="C00000"/>
                    </a:solidFill>
                  </a:rPr>
                  <a:t>方向上的切线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的斜率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104" y="980728"/>
                <a:ext cx="3042431" cy="753668"/>
              </a:xfrm>
              <a:prstGeom prst="rect">
                <a:avLst/>
              </a:prstGeom>
              <a:blipFill rotWithShape="1">
                <a:blip r:embed="rId3"/>
                <a:stretch>
                  <a:fillRect l="-2204" t="-4032" r="-2004" b="-11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292080" y="421136"/>
            <a:ext cx="2988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33CC"/>
                </a:solidFill>
              </a:rPr>
              <a:t>1. </a:t>
            </a:r>
            <a:r>
              <a:rPr lang="zh-CN" altLang="en-US" sz="2400" b="1" dirty="0">
                <a:solidFill>
                  <a:srgbClr val="0033CC"/>
                </a:solidFill>
              </a:rPr>
              <a:t>方向导数几何意义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19379" y="1814398"/>
            <a:ext cx="3001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33CC"/>
                </a:solidFill>
              </a:rPr>
              <a:t>2. </a:t>
            </a:r>
            <a:r>
              <a:rPr lang="zh-CN" altLang="en-US" sz="2400" b="1" dirty="0">
                <a:solidFill>
                  <a:srgbClr val="0033CC"/>
                </a:solidFill>
              </a:rPr>
              <a:t>方向导数物理意义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>
                <a:spLocks noChangeArrowheads="1"/>
              </p:cNvSpPr>
              <p:nvPr/>
            </p:nvSpPr>
            <p:spPr bwMode="auto">
              <a:xfrm>
                <a:off x="5508104" y="2448859"/>
                <a:ext cx="2853021" cy="753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defRPr sz="20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zh-CN" altLang="en-US" dirty="0"/>
                  <a:t>曲面上某一点处沿着射线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dirty="0" smtClean="0"/>
                  <a:t>方向上的</a:t>
                </a:r>
                <a:r>
                  <a:rPr lang="zh-CN" altLang="en-US" dirty="0"/>
                  <a:t>坡度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104" y="2448859"/>
                <a:ext cx="2853021" cy="753668"/>
              </a:xfrm>
              <a:prstGeom prst="rect">
                <a:avLst/>
              </a:prstGeom>
              <a:blipFill rotWithShape="1">
                <a:blip r:embed="rId4"/>
                <a:stretch>
                  <a:fillRect l="-2350" t="-4065" r="-2137" b="-121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1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20-</a:t>
            </a:r>
            <a:fld id="{80725062-49EF-4AAF-B7F3-A9ACF26B1D3D}" type="slidenum">
              <a:rPr lang="en-US" altLang="zh-CN"/>
              <a:t>8</a:t>
            </a:fld>
            <a:endParaRPr lang="en-US" altLang="zh-CN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t="25380" r="33601" b="62500"/>
          <a:stretch>
            <a:fillRect/>
          </a:stretch>
        </p:blipFill>
        <p:spPr bwMode="auto">
          <a:xfrm>
            <a:off x="683568" y="858662"/>
            <a:ext cx="3665221" cy="41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16360" r="36218" b="48995"/>
          <a:stretch>
            <a:fillRect/>
          </a:stretch>
        </p:blipFill>
        <p:spPr bwMode="auto">
          <a:xfrm>
            <a:off x="683568" y="1443990"/>
            <a:ext cx="3665221" cy="89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53166" r="41528" b="20850"/>
          <a:stretch>
            <a:fillRect/>
          </a:stretch>
        </p:blipFill>
        <p:spPr bwMode="auto">
          <a:xfrm>
            <a:off x="901924" y="2492896"/>
            <a:ext cx="3210251" cy="6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4" b="27807"/>
          <a:stretch>
            <a:fillRect/>
          </a:stretch>
        </p:blipFill>
        <p:spPr bwMode="auto">
          <a:xfrm>
            <a:off x="1591764" y="4077072"/>
            <a:ext cx="1502125" cy="185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2" t="22147" r="4517" b="8035"/>
          <a:stretch>
            <a:fillRect/>
          </a:stretch>
        </p:blipFill>
        <p:spPr bwMode="auto">
          <a:xfrm>
            <a:off x="6444208" y="3933056"/>
            <a:ext cx="1752601" cy="18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901924" y="3285506"/>
            <a:ext cx="1220776" cy="603250"/>
            <a:chOff x="3905476" y="3329806"/>
            <a:chExt cx="1220776" cy="603250"/>
          </a:xfrm>
        </p:grpSpPr>
        <p:pic>
          <p:nvPicPr>
            <p:cNvPr id="36874" name="Picture 1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7" b="50000"/>
            <a:stretch>
              <a:fillRect/>
            </a:stretch>
          </p:blipFill>
          <p:spPr bwMode="auto">
            <a:xfrm>
              <a:off x="3905476" y="3329806"/>
              <a:ext cx="413398" cy="60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75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43" b="50000"/>
            <a:stretch>
              <a:fillRect/>
            </a:stretch>
          </p:blipFill>
          <p:spPr bwMode="auto">
            <a:xfrm>
              <a:off x="4313134" y="3329806"/>
              <a:ext cx="813118" cy="603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6876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59804" r="28181"/>
          <a:stretch>
            <a:fillRect/>
          </a:stretch>
        </p:blipFill>
        <p:spPr bwMode="auto">
          <a:xfrm>
            <a:off x="2342827" y="3378764"/>
            <a:ext cx="1767840" cy="48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7" name="Picture 1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6" b="70474"/>
          <a:stretch>
            <a:fillRect/>
          </a:stretch>
        </p:blipFill>
        <p:spPr bwMode="auto">
          <a:xfrm>
            <a:off x="5652120" y="865977"/>
            <a:ext cx="2732176" cy="82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8" name="Picture 1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30195" r="2276" b="26693"/>
          <a:stretch>
            <a:fillRect/>
          </a:stretch>
        </p:blipFill>
        <p:spPr bwMode="auto">
          <a:xfrm>
            <a:off x="4930140" y="1872463"/>
            <a:ext cx="4114800" cy="119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9" name="Picture 1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t="69536" b="5445"/>
          <a:stretch>
            <a:fillRect/>
          </a:stretch>
        </p:blipFill>
        <p:spPr bwMode="auto">
          <a:xfrm>
            <a:off x="4876800" y="3285506"/>
            <a:ext cx="4181460" cy="48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9180" y="404664"/>
            <a:ext cx="5490647" cy="547836"/>
            <a:chOff x="1059180" y="404664"/>
            <a:chExt cx="5490647" cy="547836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6" b="80167"/>
            <a:stretch>
              <a:fillRect/>
            </a:stretch>
          </p:blipFill>
          <p:spPr bwMode="auto">
            <a:xfrm>
              <a:off x="1059180" y="404664"/>
              <a:ext cx="5490647" cy="547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" t="21862" r="90063" b="61862"/>
            <a:stretch>
              <a:fillRect/>
            </a:stretch>
          </p:blipFill>
          <p:spPr bwMode="auto">
            <a:xfrm>
              <a:off x="5948382" y="472440"/>
              <a:ext cx="478115" cy="449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8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47888" r="29611" b="5767"/>
          <a:stretch>
            <a:fillRect/>
          </a:stretch>
        </p:blipFill>
        <p:spPr bwMode="auto">
          <a:xfrm>
            <a:off x="1763688" y="1124744"/>
            <a:ext cx="323088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b="58837"/>
          <a:stretch>
            <a:fillRect/>
          </a:stretch>
        </p:blipFill>
        <p:spPr bwMode="auto">
          <a:xfrm>
            <a:off x="971600" y="2852936"/>
            <a:ext cx="4410634" cy="43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38945" r="23243"/>
          <a:stretch>
            <a:fillRect/>
          </a:stretch>
        </p:blipFill>
        <p:spPr bwMode="auto">
          <a:xfrm>
            <a:off x="967056" y="3337751"/>
            <a:ext cx="4168140" cy="63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46" y="4207356"/>
            <a:ext cx="36004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合肥工业大学高等数学课程组">
  <a:themeElements>
    <a:clrScheme name="合肥工业大学高等数学课程组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合肥工业大学高等数学课程组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合肥工业大学高等数学课程组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业大学高等数学课程组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业大学高等数学课程组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282</Words>
  <Application>Microsoft Office PowerPoint</Application>
  <PresentationFormat>全屏显示(4:3)</PresentationFormat>
  <Paragraphs>46</Paragraphs>
  <Slides>25</Slides>
  <Notes>0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合肥工业大学高等数学课程组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合肥工业大学高等数学课程组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9.7  方向导数和梯度</dc:title>
  <dc:creator>合肥工业大学高等数学课程组</dc:creator>
  <cp:lastModifiedBy>ding shou</cp:lastModifiedBy>
  <cp:revision>371</cp:revision>
  <dcterms:created xsi:type="dcterms:W3CDTF">2000-05-18T08:23:00Z</dcterms:created>
  <dcterms:modified xsi:type="dcterms:W3CDTF">2020-03-25T13:04:24Z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